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Smart Irrigation System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822950" y="3924925"/>
            <a:ext cx="4199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Embedded Software for the Internet of Things project</a:t>
            </a:r>
            <a:endParaRPr/>
          </a:p>
        </p:txBody>
      </p:sp>
      <p:sp>
        <p:nvSpPr>
          <p:cNvPr id="230" name="Google Shape;230;p17"/>
          <p:cNvSpPr txBox="1"/>
          <p:nvPr/>
        </p:nvSpPr>
        <p:spPr>
          <a:xfrm>
            <a:off x="6893550" y="2943300"/>
            <a:ext cx="166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Stefano Sacchet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Matteo Mascherin</a:t>
            </a:r>
            <a:br>
              <a:rPr lang="i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it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Lorenzo Dongili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/>
          <p:nvPr/>
        </p:nvSpPr>
        <p:spPr>
          <a:xfrm>
            <a:off x="2993700" y="36413"/>
            <a:ext cx="1661100" cy="1661100"/>
          </a:xfrm>
          <a:prstGeom prst="ellipse">
            <a:avLst/>
          </a:prstGeom>
          <a:solidFill>
            <a:srgbClr val="328BCD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7275" y="0"/>
            <a:ext cx="1733925" cy="173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8175" y="475225"/>
            <a:ext cx="1566950" cy="78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200"/>
              <a:t>Problem Statement</a:t>
            </a:r>
            <a:endParaRPr sz="3200"/>
          </a:p>
        </p:txBody>
      </p:sp>
      <p:sp>
        <p:nvSpPr>
          <p:cNvPr id="239" name="Google Shape;239;p18"/>
          <p:cNvSpPr txBox="1"/>
          <p:nvPr>
            <p:ph idx="1" type="body"/>
          </p:nvPr>
        </p:nvSpPr>
        <p:spPr>
          <a:xfrm>
            <a:off x="4018025" y="1567550"/>
            <a:ext cx="4842900" cy="2302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 sz="2000"/>
              <a:t>Automatic offline </a:t>
            </a:r>
            <a:r>
              <a:rPr b="1" lang="it" sz="2000"/>
              <a:t>irrigation system</a:t>
            </a:r>
            <a:endParaRPr b="1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it" sz="2000"/>
              <a:t>Real time data</a:t>
            </a:r>
            <a:r>
              <a:rPr lang="it" sz="2000"/>
              <a:t> from sensors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 sz="2000"/>
              <a:t>Internet of Things expansion to store data in a database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it" sz="2000"/>
              <a:t>Telegram Bot </a:t>
            </a:r>
            <a:r>
              <a:rPr lang="it" sz="2000"/>
              <a:t>to have an online and wireless control on the system</a:t>
            </a:r>
            <a:endParaRPr sz="2000"/>
          </a:p>
        </p:txBody>
      </p:sp>
      <p:sp>
        <p:nvSpPr>
          <p:cNvPr id="240" name="Google Shape;240;p18"/>
          <p:cNvSpPr txBox="1"/>
          <p:nvPr/>
        </p:nvSpPr>
        <p:spPr>
          <a:xfrm>
            <a:off x="1506200" y="993450"/>
            <a:ext cx="3877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What the project aim at?</a:t>
            </a:r>
            <a:endParaRPr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/>
              <a:t>Working Scheme</a:t>
            </a:r>
            <a:endParaRPr sz="2200"/>
          </a:p>
        </p:txBody>
      </p:sp>
      <p:sp>
        <p:nvSpPr>
          <p:cNvPr id="246" name="Google Shape;246;p19"/>
          <p:cNvSpPr txBox="1"/>
          <p:nvPr>
            <p:ph type="title"/>
          </p:nvPr>
        </p:nvSpPr>
        <p:spPr>
          <a:xfrm>
            <a:off x="265650" y="1622102"/>
            <a:ext cx="2844900" cy="21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User interaction: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b="1" lang="it" sz="1200"/>
              <a:t>Offline</a:t>
            </a:r>
            <a:r>
              <a:rPr lang="it" sz="1200"/>
              <a:t>, using Boosterpack controller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it" sz="1200"/>
              <a:t>Remotely</a:t>
            </a:r>
            <a:r>
              <a:rPr lang="it" sz="1200"/>
              <a:t>, using Telegram bot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it" sz="1200"/>
              <a:t>Automatic mode</a:t>
            </a:r>
            <a:r>
              <a:rPr lang="it" sz="1200"/>
              <a:t>: the user lets the system working autonomously based on sensor values.</a:t>
            </a:r>
            <a:endParaRPr sz="1200"/>
          </a:p>
        </p:txBody>
      </p:sp>
      <p:sp>
        <p:nvSpPr>
          <p:cNvPr id="247" name="Google Shape;247;p19"/>
          <p:cNvSpPr txBox="1"/>
          <p:nvPr>
            <p:ph idx="1" type="body"/>
          </p:nvPr>
        </p:nvSpPr>
        <p:spPr>
          <a:xfrm>
            <a:off x="6299100" y="162210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Montserrat"/>
                <a:ea typeface="Montserrat"/>
                <a:cs typeface="Montserrat"/>
                <a:sym typeface="Montserrat"/>
              </a:rPr>
              <a:t>Hardware used: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it" sz="1200">
                <a:latin typeface="Montserrat"/>
                <a:ea typeface="Montserrat"/>
                <a:cs typeface="Montserrat"/>
                <a:sym typeface="Montserrat"/>
              </a:rPr>
              <a:t>MSP432</a:t>
            </a:r>
            <a:r>
              <a:rPr lang="it" sz="1200">
                <a:latin typeface="Montserrat"/>
                <a:ea typeface="Montserrat"/>
                <a:cs typeface="Montserrat"/>
                <a:sym typeface="Montserrat"/>
              </a:rPr>
              <a:t> + Boosterpack-EDUMMKll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it" sz="1200">
                <a:latin typeface="Montserrat"/>
                <a:ea typeface="Montserrat"/>
                <a:cs typeface="Montserrat"/>
                <a:sym typeface="Montserrat"/>
              </a:rPr>
              <a:t>ESP32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it" sz="1200">
                <a:latin typeface="Montserrat"/>
                <a:ea typeface="Montserrat"/>
                <a:cs typeface="Montserrat"/>
                <a:sym typeface="Montserrat"/>
              </a:rPr>
              <a:t>Moisture, Light and temperature sensors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it" sz="1200">
                <a:latin typeface="Montserrat"/>
                <a:ea typeface="Montserrat"/>
                <a:cs typeface="Montserrat"/>
                <a:sym typeface="Montserrat"/>
              </a:rPr>
              <a:t>Relay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8" name="Google Shape;248;p19"/>
          <p:cNvPicPr preferRelativeResize="0"/>
          <p:nvPr/>
        </p:nvPicPr>
        <p:blipFill rotWithShape="1">
          <a:blip r:embed="rId3">
            <a:alphaModFix/>
          </a:blip>
          <a:srcRect b="18524" l="23084" r="26136" t="19417"/>
          <a:stretch/>
        </p:blipFill>
        <p:spPr>
          <a:xfrm>
            <a:off x="3036725" y="1622100"/>
            <a:ext cx="3070560" cy="210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Software architecture</a:t>
            </a:r>
            <a:endParaRPr/>
          </a:p>
        </p:txBody>
      </p:sp>
      <p:pic>
        <p:nvPicPr>
          <p:cNvPr id="254" name="Google Shape;2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975" y="1239400"/>
            <a:ext cx="8904049" cy="3548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5838" y="3256225"/>
            <a:ext cx="4732326" cy="178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/>
              <a:t>Problems, problems</a:t>
            </a:r>
            <a:endParaRPr sz="1000"/>
          </a:p>
        </p:txBody>
      </p:sp>
      <p:sp>
        <p:nvSpPr>
          <p:cNvPr id="261" name="Google Shape;261;p21"/>
          <p:cNvSpPr txBox="1"/>
          <p:nvPr>
            <p:ph type="title"/>
          </p:nvPr>
        </p:nvSpPr>
        <p:spPr>
          <a:xfrm>
            <a:off x="0" y="1924850"/>
            <a:ext cx="28317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Serial communication</a:t>
            </a:r>
            <a:br>
              <a:rPr lang="it" sz="1200"/>
            </a:b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Moisture mapping</a:t>
            </a:r>
            <a:br>
              <a:rPr lang="it" sz="1200"/>
            </a:b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Interactive menu display</a:t>
            </a:r>
            <a:endParaRPr sz="1200"/>
          </a:p>
        </p:txBody>
      </p:sp>
      <p:sp>
        <p:nvSpPr>
          <p:cNvPr id="262" name="Google Shape;262;p21"/>
          <p:cNvSpPr txBox="1"/>
          <p:nvPr>
            <p:ph idx="1" type="body"/>
          </p:nvPr>
        </p:nvSpPr>
        <p:spPr>
          <a:xfrm>
            <a:off x="6451275" y="1727600"/>
            <a:ext cx="2304900" cy="21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Separate testing of the software components on host machine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Sensors mapping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Code integration of the different modules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it">
                <a:latin typeface="Montserrat"/>
                <a:ea typeface="Montserrat"/>
                <a:cs typeface="Montserrat"/>
                <a:sym typeface="Montserrat"/>
              </a:rPr>
              <a:t>Final testing on the target machine with all sensors connected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6451275" y="453350"/>
            <a:ext cx="2112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Testing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64" name="Google Shape;26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1750" y="1664463"/>
            <a:ext cx="3480499" cy="2318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2"/>
          <p:cNvSpPr txBox="1"/>
          <p:nvPr>
            <p:ph type="title"/>
          </p:nvPr>
        </p:nvSpPr>
        <p:spPr>
          <a:xfrm>
            <a:off x="1220850" y="362100"/>
            <a:ext cx="56202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Conclusions and Future Work</a:t>
            </a:r>
            <a:endParaRPr/>
          </a:p>
        </p:txBody>
      </p:sp>
      <p:sp>
        <p:nvSpPr>
          <p:cNvPr id="270" name="Google Shape;270;p22"/>
          <p:cNvSpPr txBox="1"/>
          <p:nvPr>
            <p:ph idx="1" type="body"/>
          </p:nvPr>
        </p:nvSpPr>
        <p:spPr>
          <a:xfrm>
            <a:off x="1313925" y="1705400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1600">
                <a:latin typeface="Arial"/>
                <a:ea typeface="Arial"/>
                <a:cs typeface="Arial"/>
                <a:sym typeface="Arial"/>
              </a:rPr>
              <a:t>Some custom routine for improve automatic irrigation</a:t>
            </a:r>
            <a:endParaRPr sz="1600"/>
          </a:p>
        </p:txBody>
      </p:sp>
      <p:pic>
        <p:nvPicPr>
          <p:cNvPr id="271" name="Google Shape;271;p22"/>
          <p:cNvPicPr preferRelativeResize="0"/>
          <p:nvPr/>
        </p:nvPicPr>
        <p:blipFill rotWithShape="1">
          <a:blip r:embed="rId3">
            <a:alphaModFix/>
          </a:blip>
          <a:srcRect b="12588" l="32001" r="31542" t="15104"/>
          <a:stretch/>
        </p:blipFill>
        <p:spPr>
          <a:xfrm>
            <a:off x="202775" y="1605800"/>
            <a:ext cx="1225073" cy="116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3225" y="1889275"/>
            <a:ext cx="1364950" cy="13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2"/>
          <p:cNvSpPr txBox="1"/>
          <p:nvPr/>
        </p:nvSpPr>
        <p:spPr>
          <a:xfrm>
            <a:off x="5311725" y="1986900"/>
            <a:ext cx="20715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lt1"/>
                </a:solidFill>
              </a:rPr>
              <a:t>Adding plant information to improve system flexibility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4" name="Google Shape;27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1674" y="3326800"/>
            <a:ext cx="1651332" cy="1169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2"/>
          <p:cNvSpPr txBox="1"/>
          <p:nvPr/>
        </p:nvSpPr>
        <p:spPr>
          <a:xfrm>
            <a:off x="4217375" y="3449950"/>
            <a:ext cx="1992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lt1"/>
                </a:solidFill>
              </a:rPr>
              <a:t>Integration of the system in a larger and centralized Environment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